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6" r:id="rId4"/>
    <p:sldId id="258" r:id="rId5"/>
    <p:sldId id="274" r:id="rId6"/>
    <p:sldId id="262" r:id="rId7"/>
    <p:sldId id="278" r:id="rId8"/>
    <p:sldId id="263" r:id="rId9"/>
    <p:sldId id="264" r:id="rId10"/>
    <p:sldId id="273" r:id="rId11"/>
    <p:sldId id="268" r:id="rId12"/>
    <p:sldId id="269" r:id="rId13"/>
    <p:sldId id="275" r:id="rId14"/>
    <p:sldId id="270" r:id="rId15"/>
    <p:sldId id="271" r:id="rId16"/>
    <p:sldId id="279" r:id="rId17"/>
    <p:sldId id="277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E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«РАДУЖКА"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21 группа "Весёлые ребята"</c:v>
                </c:pt>
              </c:strCache>
            </c:strRef>
          </c:tx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83-45C2-9DEB-BB452C50F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F-FC42-855C-0DB50CB9D6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«РАДУЖКА"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69328184063649"/>
          <c:y val="0.14433797332445739"/>
          <c:w val="0.57345090183019454"/>
          <c:h val="0.855662089785919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21 группа "Весёлые ребята"</c:v>
                </c:pt>
              </c:strCache>
            </c:strRef>
          </c:tx>
          <c:explosion val="25"/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0-E6DD-E947-B5A0-EA7A8198FF60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1-E6DD-E947-B5A0-EA7A8198FF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0.9</c:v>
                </c:pt>
                <c:pt idx="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DD-E947-B5A0-EA7A8198F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CE69BE-3BCB-4F94-8B62-A5217B97918B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3D8717-FB85-4FC0-ACFC-081280D2A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4.xml"/><Relationship Id="rId4" Type="http://schemas.openxmlformats.org/officeDocument/2006/relationships/image" Target="../media/image3.png"/><Relationship Id="rId9" Type="http://schemas.openxmlformats.org/officeDocument/2006/relationships/slide" Target="slide12.xml"/><Relationship Id="rId1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1.xml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5C883-BEB1-4C47-8738-15E7A8768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526" y="1525566"/>
            <a:ext cx="9183757" cy="32316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Отчёт 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 итогах проектной деятельности на тему:</a:t>
            </a:r>
            <a:b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«Моя малая Родина-</a:t>
            </a:r>
            <a:b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 город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Тольятти</a:t>
            </a:r>
            <a:r>
              <a:rPr lang="ru-RU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53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1366A26A-AC13-4DCB-ABD0-C92FC8DA5F90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80" y="502920"/>
            <a:ext cx="10972800" cy="743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1678234"/>
              </p:ext>
            </p:extLst>
          </p:nvPr>
        </p:nvGraphicFramePr>
        <p:xfrm>
          <a:off x="324196" y="1325880"/>
          <a:ext cx="11529753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2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желанию, дети делись на  группы по количеству рубрик, так что бы в каждой группе было не менее 3 человек. (В процессе проектной деятельности  помогаем детям)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группа: в рамках первой рубрики дети искали информацию про символику города Тольятти и его значимых датах.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группа: в данной группе дети искали информацию о достопримечательностях города Тольятти.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группа: в 3 группе дети, искали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фотографии, карты,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информацию про историю города и брали интервью у родителей о том, какой раньше был город.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группа: 4 группа отвечала за рубрику «Творчество и креатив». В рамках рубрики дети подбирали тематические раскраски, паззлы, различные схемы для создания поделок из бумаги, конструирование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Помогают детям искать информацию,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делать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фотографии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создавать коллажи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оформлять рубрики. Родители участвуют в конкурсах:</a:t>
                      </a:r>
                    </a:p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лучшего рисунка на тему «Мой город»</a:t>
                      </a:r>
                    </a:p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лучшей поделки на тему: «Как будет выглядеть машина будущего, выпускаемая в Тольятти»</a:t>
                      </a:r>
                    </a:p>
                    <a:p>
                      <a:pPr algn="just"/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</a:t>
                      </a:r>
                    </a:p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продуктивных видов деятельности при работе с детьми</a:t>
                      </a:r>
                    </a:p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информации для оформления рубрик.</a:t>
                      </a:r>
                    </a:p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Ежедневная помощь в пополнение информации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рубрик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Овал 4">
            <a:hlinkClick r:id="rId2" action="ppaction://hlinksldjump"/>
            <a:extLst>
              <a:ext uri="{FF2B5EF4-FFF2-40B4-BE49-F238E27FC236}">
                <a16:creationId xmlns:a16="http://schemas.microsoft.com/office/drawing/2014/main" id="{31E18452-D801-480E-A24E-F8DC3D003B5B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>
            <a:extLst>
              <a:ext uri="{FF2B5EF4-FFF2-40B4-BE49-F238E27FC236}">
                <a16:creationId xmlns:a16="http://schemas.microsoft.com/office/drawing/2014/main" id="{631C2A9B-2C57-4A5E-B3B2-2B51D8F71B32}"/>
              </a:ext>
            </a:extLst>
          </p:cNvPr>
          <p:cNvSpPr/>
          <p:nvPr/>
        </p:nvSpPr>
        <p:spPr>
          <a:xfrm>
            <a:off x="6700936" y="5480174"/>
            <a:ext cx="900837" cy="7937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D04907B-A174-420D-8C90-188F67EE33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55611">
            <a:off x="8380546" y="2143811"/>
            <a:ext cx="2170044" cy="1404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E56A8A8-4082-4D10-8889-8BB6979C06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91395">
            <a:off x="9937387" y="4677330"/>
            <a:ext cx="1664683" cy="14570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3B095-3123-47CD-8973-8E3FF2AB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59" y="224444"/>
            <a:ext cx="11097571" cy="94635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детей и родителей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Фотокнига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7AB7AD4-EA54-47F6-830A-BB9C79A989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 rot="15374523">
            <a:off x="439416" y="2142863"/>
            <a:ext cx="1733841" cy="11558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66A554-CA72-464E-ABB5-9B550A54BD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91931">
            <a:off x="1620798" y="1915256"/>
            <a:ext cx="1562594" cy="15625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BDE771D-8C11-4180-872A-030415606F0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249035">
            <a:off x="9049446" y="2326888"/>
            <a:ext cx="2215853" cy="13922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99A6FA-0A88-4F0A-A25E-10D2937B301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231623">
            <a:off x="1659220" y="4632422"/>
            <a:ext cx="1846806" cy="13851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A5EEC7-2D48-4C20-ABB2-F1667701D5E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3394" y="4393028"/>
            <a:ext cx="1498701" cy="176381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hlinkClick r:id="rId9" action="ppaction://hlinksldjump"/>
            <a:extLst>
              <a:ext uri="{FF2B5EF4-FFF2-40B4-BE49-F238E27FC236}">
                <a16:creationId xmlns:a16="http://schemas.microsoft.com/office/drawing/2014/main" id="{A58299CC-F721-4997-8F6E-8EF71EEAA643}"/>
              </a:ext>
            </a:extLst>
          </p:cNvPr>
          <p:cNvSpPr/>
          <p:nvPr/>
        </p:nvSpPr>
        <p:spPr>
          <a:xfrm>
            <a:off x="528085" y="2345974"/>
            <a:ext cx="2822713" cy="1683027"/>
          </a:xfrm>
          <a:prstGeom prst="roundRect">
            <a:avLst/>
          </a:prstGeom>
          <a:solidFill>
            <a:schemeClr val="accent6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Символика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4D407DC-B838-4BE9-99BD-8104E531DA5A}"/>
              </a:ext>
            </a:extLst>
          </p:cNvPr>
          <p:cNvSpPr/>
          <p:nvPr/>
        </p:nvSpPr>
        <p:spPr>
          <a:xfrm>
            <a:off x="548560" y="5016614"/>
            <a:ext cx="3004359" cy="1654510"/>
          </a:xfrm>
          <a:prstGeom prst="roundRect">
            <a:avLst/>
          </a:prstGeom>
          <a:solidFill>
            <a:schemeClr val="accent6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</a:t>
            </a:r>
          </a:p>
        </p:txBody>
      </p:sp>
      <p:sp>
        <p:nvSpPr>
          <p:cNvPr id="8" name="Прямоугольник: скругленные углы 7">
            <a:hlinkClick r:id="rId10" action="ppaction://hlinksldjump"/>
            <a:extLst>
              <a:ext uri="{FF2B5EF4-FFF2-40B4-BE49-F238E27FC236}">
                <a16:creationId xmlns:a16="http://schemas.microsoft.com/office/drawing/2014/main" id="{25C3095E-C203-4259-B6BC-960DE3DEF7B7}"/>
              </a:ext>
            </a:extLst>
          </p:cNvPr>
          <p:cNvSpPr/>
          <p:nvPr/>
        </p:nvSpPr>
        <p:spPr>
          <a:xfrm>
            <a:off x="8539674" y="2498374"/>
            <a:ext cx="2822713" cy="1683027"/>
          </a:xfrm>
          <a:prstGeom prst="roundRect">
            <a:avLst/>
          </a:prstGeom>
          <a:solidFill>
            <a:schemeClr val="accent6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B24D794-96FB-4664-80E2-727BA8898E94}"/>
              </a:ext>
            </a:extLst>
          </p:cNvPr>
          <p:cNvSpPr/>
          <p:nvPr/>
        </p:nvSpPr>
        <p:spPr>
          <a:xfrm>
            <a:off x="5520264" y="5735718"/>
            <a:ext cx="900837" cy="7937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2C18D868-64A7-47AB-9EE8-6F43F0171590}"/>
              </a:ext>
            </a:extLst>
          </p:cNvPr>
          <p:cNvGrpSpPr/>
          <p:nvPr/>
        </p:nvGrpSpPr>
        <p:grpSpPr>
          <a:xfrm>
            <a:off x="6494242" y="1716338"/>
            <a:ext cx="691706" cy="1201926"/>
            <a:chOff x="7142922" y="1148964"/>
            <a:chExt cx="691706" cy="120192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F91DFBE-3AF9-4A62-BF72-FD10DACB28D7}"/>
                </a:ext>
              </a:extLst>
            </p:cNvPr>
            <p:cNvSpPr/>
            <p:nvPr/>
          </p:nvSpPr>
          <p:spPr>
            <a:xfrm>
              <a:off x="7142922" y="1148964"/>
              <a:ext cx="339478" cy="29969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D6307E23-E0EB-4DC3-A6D3-EA4DD3A3F4E1}"/>
                </a:ext>
              </a:extLst>
            </p:cNvPr>
            <p:cNvSpPr/>
            <p:nvPr/>
          </p:nvSpPr>
          <p:spPr>
            <a:xfrm>
              <a:off x="7142922" y="1448662"/>
              <a:ext cx="339478" cy="299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09C74136-FA7D-47C3-A190-A65CD881A33C}"/>
                </a:ext>
              </a:extLst>
            </p:cNvPr>
            <p:cNvSpPr/>
            <p:nvPr/>
          </p:nvSpPr>
          <p:spPr>
            <a:xfrm>
              <a:off x="7149297" y="1741221"/>
              <a:ext cx="339478" cy="29969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0BF6267-5886-4642-8AB2-DAD79437A379}"/>
                </a:ext>
              </a:extLst>
            </p:cNvPr>
            <p:cNvSpPr/>
            <p:nvPr/>
          </p:nvSpPr>
          <p:spPr>
            <a:xfrm>
              <a:off x="7495150" y="1148998"/>
              <a:ext cx="339478" cy="299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DDB8EC46-D312-49A7-A3DA-E327B1D1A8B8}"/>
                </a:ext>
              </a:extLst>
            </p:cNvPr>
            <p:cNvSpPr/>
            <p:nvPr/>
          </p:nvSpPr>
          <p:spPr>
            <a:xfrm>
              <a:off x="7495150" y="1439389"/>
              <a:ext cx="339478" cy="29969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1315C42C-94EB-4921-B7E6-5320709A9559}"/>
                </a:ext>
              </a:extLst>
            </p:cNvPr>
            <p:cNvSpPr/>
            <p:nvPr/>
          </p:nvSpPr>
          <p:spPr>
            <a:xfrm>
              <a:off x="7142922" y="2051192"/>
              <a:ext cx="339478" cy="299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5705077-F633-47CC-BCEA-3F88F0261D01}"/>
                </a:ext>
              </a:extLst>
            </p:cNvPr>
            <p:cNvSpPr/>
            <p:nvPr/>
          </p:nvSpPr>
          <p:spPr>
            <a:xfrm rot="10800000">
              <a:off x="7495150" y="2051192"/>
              <a:ext cx="339478" cy="29969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D349190C-614B-4EBD-9184-15AA156A0FD9}"/>
                </a:ext>
              </a:extLst>
            </p:cNvPr>
            <p:cNvSpPr/>
            <p:nvPr/>
          </p:nvSpPr>
          <p:spPr>
            <a:xfrm rot="10800000">
              <a:off x="7495150" y="1751494"/>
              <a:ext cx="339478" cy="299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F9552A7-3801-4DC6-B6AB-E9B5BAD6BC1A}"/>
              </a:ext>
            </a:extLst>
          </p:cNvPr>
          <p:cNvCxnSpPr>
            <a:cxnSpLocks/>
          </p:cNvCxnSpPr>
          <p:nvPr/>
        </p:nvCxnSpPr>
        <p:spPr>
          <a:xfrm>
            <a:off x="5330512" y="5345124"/>
            <a:ext cx="0" cy="1335889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Овал 50">
            <a:extLst>
              <a:ext uri="{FF2B5EF4-FFF2-40B4-BE49-F238E27FC236}">
                <a16:creationId xmlns:a16="http://schemas.microsoft.com/office/drawing/2014/main" id="{67B13690-2354-4BF2-A9BB-9D932933A1F1}"/>
              </a:ext>
            </a:extLst>
          </p:cNvPr>
          <p:cNvSpPr/>
          <p:nvPr/>
        </p:nvSpPr>
        <p:spPr>
          <a:xfrm>
            <a:off x="6671276" y="4301132"/>
            <a:ext cx="900837" cy="7937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FB90A22A-9DEE-491A-A392-35AEE72827EC}"/>
              </a:ext>
            </a:extLst>
          </p:cNvPr>
          <p:cNvSpPr/>
          <p:nvPr/>
        </p:nvSpPr>
        <p:spPr>
          <a:xfrm>
            <a:off x="5520264" y="3510223"/>
            <a:ext cx="900837" cy="7937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347FB29-9207-42D7-AB55-11BD518CA694}"/>
              </a:ext>
            </a:extLst>
          </p:cNvPr>
          <p:cNvSpPr/>
          <p:nvPr/>
        </p:nvSpPr>
        <p:spPr>
          <a:xfrm>
            <a:off x="4494324" y="3023035"/>
            <a:ext cx="900837" cy="7937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3BD97D3A-0CCA-413A-BBD0-EB9F888653A1}"/>
              </a:ext>
            </a:extLst>
          </p:cNvPr>
          <p:cNvSpPr/>
          <p:nvPr/>
        </p:nvSpPr>
        <p:spPr>
          <a:xfrm>
            <a:off x="4182329" y="2031558"/>
            <a:ext cx="901573" cy="79641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A3D5A89-FCDC-43F7-AC29-495E25AF3AB7}"/>
              </a:ext>
            </a:extLst>
          </p:cNvPr>
          <p:cNvSpPr/>
          <p:nvPr/>
        </p:nvSpPr>
        <p:spPr>
          <a:xfrm>
            <a:off x="5343056" y="1761680"/>
            <a:ext cx="900837" cy="7937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C4415DC-786E-45FC-AF57-833D172F596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67368">
            <a:off x="5555877" y="3485847"/>
            <a:ext cx="776771" cy="82254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B49C4FC-6F8A-424D-AE83-D5D356F9569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4796048">
            <a:off x="4339516" y="2038621"/>
            <a:ext cx="603472" cy="80962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C478779-4843-428A-86CA-5D5962C875F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6219477">
            <a:off x="6834180" y="5483631"/>
            <a:ext cx="624007" cy="796147"/>
          </a:xfrm>
          <a:prstGeom prst="rect">
            <a:avLst/>
          </a:prstGeom>
        </p:spPr>
      </p:pic>
      <p:sp>
        <p:nvSpPr>
          <p:cNvPr id="66" name="Овал 65">
            <a:hlinkClick r:id="rId14" action="ppaction://hlinksldjump"/>
            <a:extLst>
              <a:ext uri="{FF2B5EF4-FFF2-40B4-BE49-F238E27FC236}">
                <a16:creationId xmlns:a16="http://schemas.microsoft.com/office/drawing/2014/main" id="{16BC533E-16FF-43D1-AE54-456834605F84}"/>
              </a:ext>
            </a:extLst>
          </p:cNvPr>
          <p:cNvSpPr/>
          <p:nvPr/>
        </p:nvSpPr>
        <p:spPr>
          <a:xfrm>
            <a:off x="11521150" y="6245163"/>
            <a:ext cx="664487" cy="613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07D8BD-67D3-4DA1-8623-ACFF7152DAE4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0305897">
            <a:off x="8987589" y="4438656"/>
            <a:ext cx="1926884" cy="13811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CB17F1E-0A8E-48B1-BC9D-5A7B13BDCF58}"/>
              </a:ext>
            </a:extLst>
          </p:cNvPr>
          <p:cNvSpPr/>
          <p:nvPr/>
        </p:nvSpPr>
        <p:spPr>
          <a:xfrm>
            <a:off x="8692074" y="4999984"/>
            <a:ext cx="2822713" cy="1683027"/>
          </a:xfrm>
          <a:prstGeom prst="roundRect">
            <a:avLst/>
          </a:prstGeom>
          <a:solidFill>
            <a:schemeClr val="accent6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Раскраски, оригами</a:t>
            </a:r>
          </a:p>
        </p:txBody>
      </p:sp>
    </p:spTree>
    <p:extLst>
      <p:ext uri="{BB962C8B-B14F-4D97-AF65-F5344CB8AC3E}">
        <p14:creationId xmlns:p14="http://schemas.microsoft.com/office/powerpoint/2010/main" val="36639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1502C-1DB2-4C01-B677-D9B02ECD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087" y="438510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Символика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D30056-299A-4743-9EC6-AFB125C674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6220808">
            <a:off x="1432089" y="1372274"/>
            <a:ext cx="3130233" cy="39937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DD8E21-BCB3-4E35-9B90-39FF3984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5566">
            <a:off x="7192467" y="1903602"/>
            <a:ext cx="3149566" cy="31595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A415E3-7719-4828-A1D8-F652D30AF4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538" y="2453477"/>
            <a:ext cx="653810" cy="65006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307C50-3198-4955-8369-C3F0DEAAD688}"/>
              </a:ext>
            </a:extLst>
          </p:cNvPr>
          <p:cNvSpPr/>
          <p:nvPr/>
        </p:nvSpPr>
        <p:spPr>
          <a:xfrm>
            <a:off x="5029538" y="2453477"/>
            <a:ext cx="689317" cy="647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A17D9E-640F-446F-9565-D057FF6F6D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38047" y="2453477"/>
            <a:ext cx="653810" cy="65006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2D1B60-1D73-4B39-8FDD-EB8F2B48D9C1}"/>
              </a:ext>
            </a:extLst>
          </p:cNvPr>
          <p:cNvSpPr/>
          <p:nvPr/>
        </p:nvSpPr>
        <p:spPr>
          <a:xfrm>
            <a:off x="10338047" y="2453477"/>
            <a:ext cx="689317" cy="647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hlinkClick r:id="rId5" action="ppaction://hlinksldjump"/>
            <a:extLst>
              <a:ext uri="{FF2B5EF4-FFF2-40B4-BE49-F238E27FC236}">
                <a16:creationId xmlns:a16="http://schemas.microsoft.com/office/drawing/2014/main" id="{E8100C94-61B8-4154-89FC-9347844A3DFA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hlinkClick r:id="rId6" action="ppaction://hlinksldjump"/>
            <a:extLst>
              <a:ext uri="{FF2B5EF4-FFF2-40B4-BE49-F238E27FC236}">
                <a16:creationId xmlns:a16="http://schemas.microsoft.com/office/drawing/2014/main" id="{E8100C94-61B8-4154-89FC-9347844A3DFA}"/>
              </a:ext>
            </a:extLst>
          </p:cNvPr>
          <p:cNvSpPr/>
          <p:nvPr/>
        </p:nvSpPr>
        <p:spPr>
          <a:xfrm>
            <a:off x="10903779" y="4839251"/>
            <a:ext cx="808382" cy="7023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hlinkClick r:id="rId7" action="ppaction://hlinksldjump"/>
            <a:extLst>
              <a:ext uri="{FF2B5EF4-FFF2-40B4-BE49-F238E27FC236}">
                <a16:creationId xmlns:a16="http://schemas.microsoft.com/office/drawing/2014/main" id="{71307C50-3198-4955-8369-C3F0DEAAD688}"/>
              </a:ext>
            </a:extLst>
          </p:cNvPr>
          <p:cNvSpPr/>
          <p:nvPr/>
        </p:nvSpPr>
        <p:spPr>
          <a:xfrm>
            <a:off x="5029538" y="3304758"/>
            <a:ext cx="1142662" cy="625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  <p:sp>
        <p:nvSpPr>
          <p:cNvPr id="15" name="Прямоугольник 14">
            <a:hlinkClick r:id="rId7" action="ppaction://hlinksldjump"/>
            <a:extLst>
              <a:ext uri="{FF2B5EF4-FFF2-40B4-BE49-F238E27FC236}">
                <a16:creationId xmlns:a16="http://schemas.microsoft.com/office/drawing/2014/main" id="{71307C50-3198-4955-8369-C3F0DEAAD688}"/>
              </a:ext>
            </a:extLst>
          </p:cNvPr>
          <p:cNvSpPr/>
          <p:nvPr/>
        </p:nvSpPr>
        <p:spPr>
          <a:xfrm>
            <a:off x="10165418" y="3276437"/>
            <a:ext cx="1142662" cy="640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10200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7508845"/>
              </p:ext>
            </p:extLst>
          </p:nvPr>
        </p:nvGraphicFramePr>
        <p:xfrm>
          <a:off x="1197032" y="487016"/>
          <a:ext cx="9285317" cy="466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687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kumimoji="0" lang="ru-RU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Практически сто лет спустя, когда готовился законопроект “О государственных символах Самарской области”, то возникло достаточно много разногласий и споров при обсуждении того, каким же будет флаг. Тогда же, оценивая всю важность, разработчики документа решили взять за основу полотно Самарского знамени, Болгарии и непосредственно флага России. Именно поэтому теперь символическая  трехцветная окраска такой важной исторической ценности и реликвии соединила в себе все эти исторические истоки.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Овал 5">
            <a:hlinkClick r:id="rId2" action="ppaction://hlinksldjump"/>
            <a:extLst>
              <a:ext uri="{FF2B5EF4-FFF2-40B4-BE49-F238E27FC236}">
                <a16:creationId xmlns:a16="http://schemas.microsoft.com/office/drawing/2014/main" id="{31E18452-D801-480E-A24E-F8DC3D003B5B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A58B0-9DA9-40AD-8D2D-D3265682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13" y="257368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Тольятти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  <a:extLst>
              <a:ext uri="{FF2B5EF4-FFF2-40B4-BE49-F238E27FC236}">
                <a16:creationId xmlns:a16="http://schemas.microsoft.com/office/drawing/2014/main" id="{22A0D4B7-257D-4011-A41F-D912BCC89592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22A0D4B7-257D-4011-A41F-D912BCC89592}"/>
              </a:ext>
            </a:extLst>
          </p:cNvPr>
          <p:cNvSpPr/>
          <p:nvPr/>
        </p:nvSpPr>
        <p:spPr>
          <a:xfrm>
            <a:off x="10865679" y="4953551"/>
            <a:ext cx="808382" cy="7023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1447352"/>
            <a:ext cx="3317423" cy="22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32" y="1683417"/>
            <a:ext cx="3042112" cy="202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88" y="1354247"/>
            <a:ext cx="3561773" cy="235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9" y="3989805"/>
            <a:ext cx="3689438" cy="245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18" y="4011482"/>
            <a:ext cx="2847740" cy="249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1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33588-E644-457C-962B-E7E1A4DB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6378"/>
            <a:ext cx="10515600" cy="98648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44E14-5EBC-4396-A773-A2B37866C5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965" y="1126435"/>
            <a:ext cx="11092069" cy="5459896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Презентация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созданных рубрик, каждой подгруппой. Обзорная игра «Что я знаю о своём городе»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Создали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фотокнигу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программы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ADOBE PHOTOSHOP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«Моя малая Родина-мой город Тольятти»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Проведение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рефлексии с детьми о проведенной проектной деятельности, проведение опроса у детей об их отношении к своему городу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Проведение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анкетирования родителей с целью выявления их мнения о проведенной работе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ECECB77A-A84C-4D53-B624-044012B7AED1}"/>
              </a:ext>
            </a:extLst>
          </p:cNvPr>
          <p:cNvSpPr/>
          <p:nvPr/>
        </p:nvSpPr>
        <p:spPr>
          <a:xfrm>
            <a:off x="11190799" y="5972755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3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58" y="271826"/>
            <a:ext cx="109728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Включённость детей в проектную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2808" y="1737360"/>
            <a:ext cx="8534400" cy="3474720"/>
          </a:xfrm>
        </p:spPr>
        <p:txBody>
          <a:bodyPr/>
          <a:lstStyle/>
          <a:p>
            <a:endParaRPr lang="ru-RU" dirty="0"/>
          </a:p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к созданию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фотокниги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ECECB77A-A84C-4D53-B624-044012B7AED1}"/>
              </a:ext>
            </a:extLst>
          </p:cNvPr>
          <p:cNvSpPr/>
          <p:nvPr/>
        </p:nvSpPr>
        <p:spPr>
          <a:xfrm>
            <a:off x="11007919" y="5728915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35119993"/>
              </p:ext>
            </p:extLst>
          </p:nvPr>
        </p:nvGraphicFramePr>
        <p:xfrm>
          <a:off x="2721956" y="2639906"/>
          <a:ext cx="6029960" cy="379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420" y="257368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089266" y="2148840"/>
            <a:ext cx="8534400" cy="347472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Удовлетворены своей работой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Неудовлетворенны своей работой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377440"/>
            <a:ext cx="1630680" cy="1508760"/>
          </a:xfrm>
          <a:prstGeom prst="rect">
            <a:avLst/>
          </a:prstGeom>
          <a:solidFill>
            <a:srgbClr val="0AE424"/>
          </a:solidFill>
          <a:ln>
            <a:solidFill>
              <a:srgbClr val="0AE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21080" y="4328160"/>
            <a:ext cx="1630680" cy="1508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2" action="ppaction://hlinksldjump"/>
            <a:extLst>
              <a:ext uri="{FF2B5EF4-FFF2-40B4-BE49-F238E27FC236}">
                <a16:creationId xmlns:a16="http://schemas.microsoft.com/office/drawing/2014/main" id="{ECECB77A-A84C-4D53-B624-044012B7AED1}"/>
              </a:ext>
            </a:extLst>
          </p:cNvPr>
          <p:cNvSpPr/>
          <p:nvPr/>
        </p:nvSpPr>
        <p:spPr>
          <a:xfrm>
            <a:off x="11007919" y="5728915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794C53-5E0B-421A-978D-901C6324E2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спасибо Вам за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проекте!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6EA5D50F-A5BC-4988-AA9F-156E20DC50A8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9692C-9C34-41AD-B08F-82E0236D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21488"/>
            <a:ext cx="10972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D5E8BF-AE9F-4B66-A898-30042C2E7C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44487"/>
            <a:ext cx="10515600" cy="4732476"/>
          </a:xfrm>
        </p:spPr>
        <p:txBody>
          <a:bodyPr>
            <a:normAutofit fontScale="85000" lnSpcReduction="1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этого проекта заключается в том, что дети мало знают о своей малой Родине-своём городе Тольятти. Они не представляют насколько интересен и богат их город.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не достаточно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 о городе Тольятти.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этого был сформулирован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проблемный вопрос: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сделать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информацию,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Тольятти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интересной для детей? </a:t>
            </a:r>
          </a:p>
          <a:p>
            <a:pPr marL="0" indent="0"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hlinkClick r:id="rId2" action="ppaction://hlinksldjump"/>
            <a:extLst>
              <a:ext uri="{FF2B5EF4-FFF2-40B4-BE49-F238E27FC236}">
                <a16:creationId xmlns:a16="http://schemas.microsoft.com/office/drawing/2014/main" id="{E82EFDB7-B2F8-4568-A034-BF7167B0E182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9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198120"/>
            <a:ext cx="10972800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3446490"/>
              </p:ext>
            </p:extLst>
          </p:nvPr>
        </p:nvGraphicFramePr>
        <p:xfrm>
          <a:off x="464820" y="1341120"/>
          <a:ext cx="11231880" cy="519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>
            <a:hlinkClick r:id="rId3" action="ppaction://hlinksldjump"/>
            <a:extLst>
              <a:ext uri="{FF2B5EF4-FFF2-40B4-BE49-F238E27FC236}">
                <a16:creationId xmlns:a16="http://schemas.microsoft.com/office/drawing/2014/main" id="{0DC615EE-A4A4-4C5A-B92E-838A45F3BFA0}"/>
              </a:ext>
            </a:extLst>
          </p:cNvPr>
          <p:cNvSpPr/>
          <p:nvPr/>
        </p:nvSpPr>
        <p:spPr>
          <a:xfrm>
            <a:off x="10690650" y="5762888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D247A7EA-F978-4B27-B76E-BE221A14B225}"/>
              </a:ext>
            </a:extLst>
          </p:cNvPr>
          <p:cNvSpPr/>
          <p:nvPr/>
        </p:nvSpPr>
        <p:spPr>
          <a:xfrm>
            <a:off x="10690650" y="5748947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627A5-2402-4253-BFA0-4FD5EDFD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422" y="498437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C1642-8AD4-4ACE-9A65-5BEAD6B417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262" y="2018608"/>
            <a:ext cx="10972800" cy="4206240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фотокниги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тему: «Моя малая Родина-мой город Тольятти»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pPr marL="0" indent="36000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родители, воспитатели</a:t>
            </a:r>
          </a:p>
          <a:p>
            <a:endParaRPr lang="ru-RU" sz="4400" dirty="0"/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0DC615EE-A4A4-4C5A-B92E-838A45F3BFA0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hlinkClick r:id="rId3" action="ppaction://hlinksldjump"/>
            <a:extLst>
              <a:ext uri="{FF2B5EF4-FFF2-40B4-BE49-F238E27FC236}">
                <a16:creationId xmlns:a16="http://schemas.microsoft.com/office/drawing/2014/main" id="{D247A7EA-F978-4B27-B76E-BE221A14B225}"/>
              </a:ext>
            </a:extLst>
          </p:cNvPr>
          <p:cNvSpPr/>
          <p:nvPr/>
        </p:nvSpPr>
        <p:spPr>
          <a:xfrm>
            <a:off x="10840279" y="5790510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7688260"/>
              </p:ext>
            </p:extLst>
          </p:nvPr>
        </p:nvGraphicFramePr>
        <p:xfrm>
          <a:off x="167640" y="1615440"/>
          <a:ext cx="1185672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1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1">
                <a:tc>
                  <a:txBody>
                    <a:bodyPr/>
                    <a:lstStyle/>
                    <a:p>
                      <a:pPr marL="0" marR="0" indent="180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для детей</a:t>
                      </a:r>
                    </a:p>
                    <a:p>
                      <a:pPr marL="0" indent="180000" algn="ctr">
                        <a:buFont typeface="Arial" panose="020B0604020202020204" pitchFamily="34" charset="0"/>
                        <a:buNone/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Найти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информацию совместно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родителями о достопримечательностях и истории города Тольятти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Подобрать информацию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оформления рубрик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фотокниги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Принять участие в создании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фотокниги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тему: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«Моя малая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Родина - 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мой город Тольятти»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000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проекта для родителей</a:t>
                      </a:r>
                    </a:p>
                    <a:p>
                      <a:pPr marL="0" indent="180000"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Принять участие в создании и заполнении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рубрик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фотокниги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Принять участие в конкурсах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для педагогов</a:t>
                      </a:r>
                    </a:p>
                    <a:p>
                      <a:pPr marL="0" indent="180000" algn="ctr">
                        <a:buFont typeface="Arial" panose="020B0604020202020204" pitchFamily="34" charset="0"/>
                        <a:buNone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Познакомить детей и родителей с проектом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этапами его реализации. </a:t>
                      </a:r>
                    </a:p>
                    <a:p>
                      <a:pPr marL="0" indent="180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Создать благоприятные условия для взаимодействия детей и родителей в процессе проектной деятельности по созданию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фотокниги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тему: «Моя малая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Родина- мой город Тольятти»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Заполнить совместно с детьми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рубрики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фотокниги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000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03932"/>
            <a:ext cx="12192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проекта для каждого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r>
              <a:rPr lang="ru-RU" b="1" dirty="0">
                <a:cs typeface="Arial" pitchFamily="34" charset="0"/>
              </a:rPr>
              <a:t/>
            </a:r>
            <a:br>
              <a:rPr lang="ru-RU" b="1" dirty="0"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Овал 5">
            <a:hlinkClick r:id="rId2" action="ppaction://hlinksldjump"/>
            <a:extLst>
              <a:ext uri="{FF2B5EF4-FFF2-40B4-BE49-F238E27FC236}">
                <a16:creationId xmlns:a16="http://schemas.microsoft.com/office/drawing/2014/main" id="{DA220AC5-350D-4678-AF3A-DE59AD54B840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12B5C-E588-4F14-BED2-1C37660C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62128"/>
            <a:ext cx="10972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18B7D-2B59-43B6-ABBC-035B801B5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608" y="1654233"/>
            <a:ext cx="10712334" cy="3474720"/>
          </a:xfrm>
        </p:spPr>
        <p:txBody>
          <a:bodyPr>
            <a:normAutofit fontScale="92500" lnSpcReduction="20000"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Фотокнига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это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пособие, изготовленное в виде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книжки, альбома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папки, важное условие которого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наличие фотографий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DA220AC5-350D-4678-AF3A-DE59AD54B840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" y="262128"/>
            <a:ext cx="10972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67541" y="1679170"/>
            <a:ext cx="10928465" cy="3507971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интерактивных форм работы с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oogle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диска для хранения фотографий и информации, найденной детьми.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6913C-9DB5-4C41-8E57-76086D56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38328"/>
            <a:ext cx="10972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9DFF7-71F4-4814-B6AD-65144E8909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2436" y="1770611"/>
            <a:ext cx="85344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Подготовительный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Основной этап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E0259B1C-0E32-41B2-AF61-E2CA4EB52079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2CECE-25EA-4735-8657-4D48F8A1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88" y="281463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7B7B5-5C97-4D6F-8A7C-FE8E3D105D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870" y="1451113"/>
            <a:ext cx="10515600" cy="5406887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работ: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Подготовить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реализации проекта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Составление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 проектной деятельности совместно с детьми (Беседа на тему: «История города», беседа на тему: «Мой город», просмотр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открыток и фотографий: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«Тольятти»)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Ознакомление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с планом и особенностями проектной деятельности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Создание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oogle диска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31E18452-D801-480E-A24E-F8DC3D003B5B}"/>
              </a:ext>
            </a:extLst>
          </p:cNvPr>
          <p:cNvSpPr/>
          <p:nvPr/>
        </p:nvSpPr>
        <p:spPr>
          <a:xfrm>
            <a:off x="10840279" y="5804451"/>
            <a:ext cx="808382" cy="702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6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746</TotalTime>
  <Words>713</Words>
  <Application>Microsoft Office PowerPoint</Application>
  <PresentationFormat>Широкоэкранный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Georgia</vt:lpstr>
      <vt:lpstr>Times New Roman</vt:lpstr>
      <vt:lpstr>Trebuchet MS</vt:lpstr>
      <vt:lpstr>Воздушный поток</vt:lpstr>
      <vt:lpstr>Отчёт об итогах проектной деятельности на тему: «Моя малая Родина- мой город Тольятти»</vt:lpstr>
      <vt:lpstr>Актуальность проекта</vt:lpstr>
      <vt:lpstr>Результаты мониторинга</vt:lpstr>
      <vt:lpstr>Цель проекта</vt:lpstr>
      <vt:lpstr>Презентация PowerPoint</vt:lpstr>
      <vt:lpstr>Продукт проекта</vt:lpstr>
      <vt:lpstr>Особенности проекта</vt:lpstr>
      <vt:lpstr>Этапы работы над проектом</vt:lpstr>
      <vt:lpstr>Подготовительный этап</vt:lpstr>
      <vt:lpstr>Основной этап</vt:lpstr>
      <vt:lpstr>Результаты деятельности детей и родителей «Фотокнига»</vt:lpstr>
      <vt:lpstr>Символика</vt:lpstr>
      <vt:lpstr>Презентация PowerPoint</vt:lpstr>
      <vt:lpstr>История Тольятти</vt:lpstr>
      <vt:lpstr>Заключительный этап</vt:lpstr>
      <vt:lpstr>Включённость детей в проектную деятельность</vt:lpstr>
      <vt:lpstr>Обратная связь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итогах проектной деятельности на тему: «Моя малая Родина-мой город Тольятти»</dc:title>
  <dc:creator>uyliy</dc:creator>
  <cp:lastModifiedBy>Пользователь</cp:lastModifiedBy>
  <cp:revision>52</cp:revision>
  <dcterms:created xsi:type="dcterms:W3CDTF">2019-11-05T05:40:49Z</dcterms:created>
  <dcterms:modified xsi:type="dcterms:W3CDTF">2021-04-06T17:51:06Z</dcterms:modified>
</cp:coreProperties>
</file>